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6040" r:id="rId7"/>
    <p:sldId id="6033" r:id="rId8"/>
    <p:sldId id="6036" r:id="rId9"/>
    <p:sldId id="264" r:id="rId10"/>
    <p:sldId id="265" r:id="rId11"/>
    <p:sldId id="275" r:id="rId12"/>
    <p:sldId id="261" r:id="rId13"/>
    <p:sldId id="6039" r:id="rId14"/>
    <p:sldId id="6038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174"/>
    <p:restoredTop sz="94714"/>
  </p:normalViewPr>
  <p:slideViewPr>
    <p:cSldViewPr snapToGrid="0">
      <p:cViewPr varScale="1">
        <p:scale>
          <a:sx n="112" d="100"/>
          <a:sy n="112" d="100"/>
        </p:scale>
        <p:origin x="368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F5BC97-D651-1042-B413-C9D3718F0A77}" type="datetimeFigureOut">
              <a:rPr lang="en-US" smtClean="0"/>
              <a:t>8/2/25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4E8FB2-5BC0-5848-802B-D6E17CA234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0847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34996960a2d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34996960a2d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62ADD9-B319-A2E8-CD30-8CED6D31CD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9FD6F12-1C3D-7FF5-3124-DE1E5760FE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99B6BDA-7826-97B9-E4D3-EEE86D134A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BD4422-3505-57D3-3FBE-0492288A2FC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5DA344-5FA2-43F7-9D95-CA56C82B080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3321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01923" y="1122363"/>
            <a:ext cx="7588155" cy="2621154"/>
          </a:xfrm>
        </p:spPr>
        <p:txBody>
          <a:bodyPr anchor="b"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01923" y="3843708"/>
            <a:ext cx="7588155" cy="1414091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8FA71-3A18-48C0-980F-4B68F7F63042}" type="datetime1">
              <a:rPr lang="en-US" smtClean="0"/>
              <a:t>8/2/25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2473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E956D-CB73-C986-F100-46487310D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515600" cy="113225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423E6A-A07C-BF0D-EA30-9A8A854E48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12648" y="1680898"/>
            <a:ext cx="10515600" cy="449606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DC9908-8F95-8DFC-72CC-158552B56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4EDB3-C0E8-45F8-9E1D-1B6C8D1880C0}" type="datetime1">
              <a:rPr lang="en-US" smtClean="0"/>
              <a:t>8/2/25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26C9BE-9060-50CB-2BB7-07307FF89A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4A835B-97D3-BC22-F0B8-4986D4636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21495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85B0252-346C-F6F4-3642-19F571550D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634888" y="578497"/>
            <a:ext cx="2047037" cy="559846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98DA36-7351-9D6A-518B-678AB8A507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578497"/>
            <a:ext cx="8796688" cy="559846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46BDFF-D746-836C-04B8-CA89AD5D1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0EC4B-54ED-4041-B552-9BA760FA3DBA}" type="datetime1">
              <a:rPr lang="en-US" smtClean="0"/>
              <a:t>8/2/25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9AA929-A9E6-FF9C-0C59-177F892D6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16D893-7E81-90DC-4139-7687B39C3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2498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allery" type="blank">
  <p:cSld name="Gallery">
    <p:bg>
      <p:bgPr>
        <a:solidFill>
          <a:schemeClr val="lt1"/>
        </a:solid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4"/>
          <p:cNvSpPr>
            <a:spLocks noGrp="1"/>
          </p:cNvSpPr>
          <p:nvPr>
            <p:ph type="pic" idx="2"/>
          </p:nvPr>
        </p:nvSpPr>
        <p:spPr>
          <a:xfrm>
            <a:off x="520733" y="688667"/>
            <a:ext cx="3648000" cy="6002800"/>
          </a:xfrm>
          <a:prstGeom prst="roundRect">
            <a:avLst>
              <a:gd name="adj" fmla="val 4168"/>
            </a:avLst>
          </a:prstGeom>
          <a:noFill/>
          <a:ln>
            <a:noFill/>
          </a:ln>
        </p:spPr>
      </p:sp>
      <p:sp>
        <p:nvSpPr>
          <p:cNvPr id="147" name="Google Shape;147;p24"/>
          <p:cNvSpPr>
            <a:spLocks noGrp="1"/>
          </p:cNvSpPr>
          <p:nvPr>
            <p:ph type="pic" idx="3"/>
          </p:nvPr>
        </p:nvSpPr>
        <p:spPr>
          <a:xfrm>
            <a:off x="4278467" y="688667"/>
            <a:ext cx="3648000" cy="2911200"/>
          </a:xfrm>
          <a:prstGeom prst="roundRect">
            <a:avLst>
              <a:gd name="adj" fmla="val 4168"/>
            </a:avLst>
          </a:prstGeom>
          <a:noFill/>
          <a:ln>
            <a:noFill/>
          </a:ln>
        </p:spPr>
      </p:sp>
      <p:sp>
        <p:nvSpPr>
          <p:cNvPr id="148" name="Google Shape;148;p24"/>
          <p:cNvSpPr>
            <a:spLocks noGrp="1"/>
          </p:cNvSpPr>
          <p:nvPr>
            <p:ph type="pic" idx="4"/>
          </p:nvPr>
        </p:nvSpPr>
        <p:spPr>
          <a:xfrm>
            <a:off x="4278467" y="3715867"/>
            <a:ext cx="3648000" cy="2975600"/>
          </a:xfrm>
          <a:prstGeom prst="roundRect">
            <a:avLst>
              <a:gd name="adj" fmla="val 4168"/>
            </a:avLst>
          </a:prstGeom>
          <a:noFill/>
          <a:ln>
            <a:noFill/>
          </a:ln>
        </p:spPr>
      </p:sp>
      <p:sp>
        <p:nvSpPr>
          <p:cNvPr id="149" name="Google Shape;149;p24"/>
          <p:cNvSpPr>
            <a:spLocks noGrp="1"/>
          </p:cNvSpPr>
          <p:nvPr>
            <p:ph type="pic" idx="5"/>
          </p:nvPr>
        </p:nvSpPr>
        <p:spPr>
          <a:xfrm>
            <a:off x="8036200" y="2899867"/>
            <a:ext cx="3648000" cy="3791600"/>
          </a:xfrm>
          <a:prstGeom prst="roundRect">
            <a:avLst>
              <a:gd name="adj" fmla="val 4168"/>
            </a:avLst>
          </a:prstGeom>
          <a:noFill/>
          <a:ln>
            <a:noFill/>
          </a:ln>
        </p:spPr>
      </p:sp>
      <p:sp>
        <p:nvSpPr>
          <p:cNvPr id="150" name="Google Shape;150;p24"/>
          <p:cNvSpPr>
            <a:spLocks noGrp="1"/>
          </p:cNvSpPr>
          <p:nvPr>
            <p:ph type="pic" idx="6"/>
          </p:nvPr>
        </p:nvSpPr>
        <p:spPr>
          <a:xfrm>
            <a:off x="8036200" y="688667"/>
            <a:ext cx="3648000" cy="2088400"/>
          </a:xfrm>
          <a:prstGeom prst="roundRect">
            <a:avLst>
              <a:gd name="adj" fmla="val 4168"/>
            </a:avLst>
          </a:prstGeom>
          <a:noFill/>
          <a:ln>
            <a:noFill/>
          </a:ln>
        </p:spPr>
      </p:sp>
      <p:sp>
        <p:nvSpPr>
          <p:cNvPr id="151" name="Google Shape;151;p24"/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733">
                <a:solidFill>
                  <a:schemeClr val="tx1"/>
                </a:solidFill>
              </a:defRPr>
            </a:lvl1pPr>
            <a:lvl2pPr lvl="1">
              <a:buNone/>
              <a:defRPr sz="1733">
                <a:solidFill>
                  <a:schemeClr val="tx1"/>
                </a:solidFill>
              </a:defRPr>
            </a:lvl2pPr>
            <a:lvl3pPr lvl="2">
              <a:buNone/>
              <a:defRPr sz="1733">
                <a:solidFill>
                  <a:schemeClr val="tx1"/>
                </a:solidFill>
              </a:defRPr>
            </a:lvl3pPr>
            <a:lvl4pPr lvl="3">
              <a:buNone/>
              <a:defRPr sz="1733">
                <a:solidFill>
                  <a:schemeClr val="tx1"/>
                </a:solidFill>
              </a:defRPr>
            </a:lvl4pPr>
            <a:lvl5pPr lvl="4">
              <a:buNone/>
              <a:defRPr sz="1733">
                <a:solidFill>
                  <a:schemeClr val="tx1"/>
                </a:solidFill>
              </a:defRPr>
            </a:lvl5pPr>
            <a:lvl6pPr lvl="5">
              <a:buNone/>
              <a:defRPr sz="1733">
                <a:solidFill>
                  <a:schemeClr val="tx1"/>
                </a:solidFill>
              </a:defRPr>
            </a:lvl6pPr>
            <a:lvl7pPr lvl="6">
              <a:buNone/>
              <a:defRPr sz="1733">
                <a:solidFill>
                  <a:schemeClr val="tx1"/>
                </a:solidFill>
              </a:defRPr>
            </a:lvl7pPr>
            <a:lvl8pPr lvl="7">
              <a:buNone/>
              <a:defRPr sz="1733">
                <a:solidFill>
                  <a:schemeClr val="tx1"/>
                </a:solidFill>
              </a:defRPr>
            </a:lvl8pPr>
            <a:lvl9pPr lvl="8">
              <a:buNone/>
              <a:defRPr sz="1733">
                <a:solidFill>
                  <a:schemeClr val="tx1"/>
                </a:solidFill>
              </a:defRPr>
            </a:lvl9pPr>
          </a:lstStyle>
          <a:p>
            <a:pPr algn="l"/>
            <a:fld id="{00000000-1234-1234-1234-123412341234}" type="slidenum">
              <a:rPr lang="en" smtClean="0"/>
              <a:pPr algn="l"/>
              <a:t>‹#›</a:t>
            </a:fld>
            <a:endParaRPr lang="en"/>
          </a:p>
        </p:txBody>
      </p:sp>
      <p:cxnSp>
        <p:nvCxnSpPr>
          <p:cNvPr id="152" name="Google Shape;152;p24"/>
          <p:cNvCxnSpPr/>
          <p:nvPr/>
        </p:nvCxnSpPr>
        <p:spPr>
          <a:xfrm>
            <a:off x="520733" y="505233"/>
            <a:ext cx="111636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3" name="Google Shape;153;p24"/>
          <p:cNvSpPr txBox="1">
            <a:spLocks noGrp="1"/>
          </p:cNvSpPr>
          <p:nvPr>
            <p:ph type="sldNum" idx="7"/>
          </p:nvPr>
        </p:nvSpPr>
        <p:spPr>
          <a:xfrm>
            <a:off x="520745" y="536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buNone/>
              <a:defRPr sz="1333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l" rtl="0">
              <a:buNone/>
              <a:defRPr sz="1333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algn="l" rtl="0">
              <a:buNone/>
              <a:defRPr sz="1333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algn="l" rtl="0">
              <a:buNone/>
              <a:defRPr sz="1333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algn="l" rtl="0">
              <a:buNone/>
              <a:defRPr sz="1333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algn="l" rtl="0">
              <a:buNone/>
              <a:defRPr sz="1333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algn="l" rtl="0">
              <a:buNone/>
              <a:defRPr sz="1333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algn="l" rtl="0">
              <a:buNone/>
              <a:defRPr sz="1333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algn="l" rtl="0">
              <a:buNone/>
              <a:defRPr sz="1333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691047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C6EC6AF9-CC07-5258-9160-8C6391530C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BC6DCCE-3025-75FB-9405-8D51DCD63D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516CCC3-736F-49AC-F079-9A090DAA81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3BF578A-ADDB-6713-E5AD-0FF27EDC2E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076C4EAC-BBDE-1963-BD72-3BD2A47DC59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743671"/>
            <a:ext cx="9144000" cy="3361254"/>
          </a:xfrm>
        </p:spPr>
        <p:txBody>
          <a:bodyPr anchor="b">
            <a:noAutofit/>
          </a:bodyPr>
          <a:lstStyle>
            <a:lvl1pPr algn="ctr">
              <a:defRPr sz="44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592AF4F-2F83-7005-B3AC-6FCC7FB1914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7620" y="4766434"/>
            <a:ext cx="12207240" cy="2121408"/>
          </a:xfrm>
        </p:spPr>
        <p:txBody>
          <a:bodyPr>
            <a:no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76376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istory">
  <p:cSld name="History">
    <p:bg>
      <p:bgPr>
        <a:solidFill>
          <a:schemeClr val="lt1"/>
        </a:solidFill>
        <a:effectLst/>
      </p:bgPr>
    </p:bg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3"/>
          <p:cNvSpPr/>
          <p:nvPr/>
        </p:nvSpPr>
        <p:spPr>
          <a:xfrm>
            <a:off x="217300" y="189867"/>
            <a:ext cx="5215600" cy="6444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IBM Plex Serif"/>
              <a:ea typeface="IBM Plex Serif"/>
              <a:cs typeface="IBM Plex Serif"/>
              <a:sym typeface="IBM Plex Serif"/>
            </a:endParaRPr>
          </a:p>
        </p:txBody>
      </p:sp>
      <p:sp>
        <p:nvSpPr>
          <p:cNvPr id="139" name="Google Shape;139;p23"/>
          <p:cNvSpPr>
            <a:spLocks noGrp="1"/>
          </p:cNvSpPr>
          <p:nvPr>
            <p:ph type="pic" idx="2"/>
          </p:nvPr>
        </p:nvSpPr>
        <p:spPr>
          <a:xfrm>
            <a:off x="1328733" y="1165999"/>
            <a:ext cx="2992800" cy="4441200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</p:sp>
      <p:sp>
        <p:nvSpPr>
          <p:cNvPr id="140" name="Google Shape;140;p23"/>
          <p:cNvSpPr txBox="1">
            <a:spLocks noGrp="1"/>
          </p:cNvSpPr>
          <p:nvPr>
            <p:ph type="title"/>
          </p:nvPr>
        </p:nvSpPr>
        <p:spPr>
          <a:xfrm>
            <a:off x="6086767" y="422033"/>
            <a:ext cx="5479200" cy="155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chivo SemiBold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chivo SemiBold"/>
              <a:buNone/>
              <a:defRPr sz="5333"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chivo SemiBold"/>
              <a:buNone/>
              <a:defRPr sz="5333"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chivo SemiBold"/>
              <a:buNone/>
              <a:defRPr sz="5333"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chivo SemiBold"/>
              <a:buNone/>
              <a:defRPr sz="5333"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chivo SemiBold"/>
              <a:buNone/>
              <a:defRPr sz="5333"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chivo SemiBold"/>
              <a:buNone/>
              <a:defRPr sz="5333"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chivo SemiBold"/>
              <a:buNone/>
              <a:defRPr sz="5333"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chivo SemiBold"/>
              <a:buNone/>
              <a:defRPr sz="5333"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>
            <a:endParaRPr/>
          </a:p>
        </p:txBody>
      </p:sp>
      <p:sp>
        <p:nvSpPr>
          <p:cNvPr id="141" name="Google Shape;141;p23"/>
          <p:cNvSpPr txBox="1">
            <a:spLocks noGrp="1"/>
          </p:cNvSpPr>
          <p:nvPr>
            <p:ph type="subTitle" idx="1"/>
          </p:nvPr>
        </p:nvSpPr>
        <p:spPr>
          <a:xfrm>
            <a:off x="6086767" y="2164767"/>
            <a:ext cx="5479200" cy="6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chivo"/>
              <a:buNone/>
              <a:defRPr b="1">
                <a:solidFill>
                  <a:schemeClr val="dk2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chivo"/>
              <a:buNone/>
              <a:defRPr b="1">
                <a:solidFill>
                  <a:schemeClr val="dk2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chivo"/>
              <a:buNone/>
              <a:defRPr b="1">
                <a:solidFill>
                  <a:schemeClr val="dk2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chivo"/>
              <a:buNone/>
              <a:defRPr b="1">
                <a:solidFill>
                  <a:schemeClr val="dk2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chivo"/>
              <a:buNone/>
              <a:defRPr b="1">
                <a:solidFill>
                  <a:schemeClr val="dk2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chivo"/>
              <a:buNone/>
              <a:defRPr b="1">
                <a:solidFill>
                  <a:schemeClr val="dk2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chivo"/>
              <a:buNone/>
              <a:defRPr b="1">
                <a:solidFill>
                  <a:schemeClr val="dk2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chivo"/>
              <a:buNone/>
              <a:defRPr b="1">
                <a:solidFill>
                  <a:schemeClr val="dk2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chivo"/>
              <a:buNone/>
              <a:defRPr b="1">
                <a:solidFill>
                  <a:schemeClr val="dk2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endParaRPr/>
          </a:p>
        </p:txBody>
      </p:sp>
      <p:sp>
        <p:nvSpPr>
          <p:cNvPr id="142" name="Google Shape;142;p23"/>
          <p:cNvSpPr txBox="1">
            <a:spLocks noGrp="1"/>
          </p:cNvSpPr>
          <p:nvPr>
            <p:ph type="body" idx="3"/>
          </p:nvPr>
        </p:nvSpPr>
        <p:spPr>
          <a:xfrm>
            <a:off x="6086767" y="2835567"/>
            <a:ext cx="5479200" cy="146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39792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●"/>
              <a:defRPr/>
            </a:lvl1pPr>
            <a:lvl2pPr marL="1219170" lvl="1" indent="-39792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○"/>
              <a:defRPr/>
            </a:lvl2pPr>
            <a:lvl3pPr marL="1828754" lvl="2" indent="-39792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■"/>
              <a:defRPr/>
            </a:lvl3pPr>
            <a:lvl4pPr marL="2438339" lvl="3" indent="-39792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●"/>
              <a:defRPr/>
            </a:lvl4pPr>
            <a:lvl5pPr marL="3047924" lvl="4" indent="-39792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○"/>
              <a:defRPr/>
            </a:lvl5pPr>
            <a:lvl6pPr marL="3657509" lvl="5" indent="-39792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■"/>
              <a:defRPr/>
            </a:lvl6pPr>
            <a:lvl7pPr marL="4267093" lvl="6" indent="-39792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●"/>
              <a:defRPr/>
            </a:lvl7pPr>
            <a:lvl8pPr marL="4876678" lvl="7" indent="-39792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○"/>
              <a:defRPr/>
            </a:lvl8pPr>
            <a:lvl9pPr marL="5486263" lvl="8" indent="-39792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■"/>
              <a:defRPr/>
            </a:lvl9pPr>
          </a:lstStyle>
          <a:p>
            <a:endParaRPr/>
          </a:p>
        </p:txBody>
      </p:sp>
      <p:sp>
        <p:nvSpPr>
          <p:cNvPr id="143" name="Google Shape;143;p23"/>
          <p:cNvSpPr txBox="1">
            <a:spLocks noGrp="1"/>
          </p:cNvSpPr>
          <p:nvPr>
            <p:ph type="subTitle" idx="4"/>
          </p:nvPr>
        </p:nvSpPr>
        <p:spPr>
          <a:xfrm>
            <a:off x="6086767" y="4300367"/>
            <a:ext cx="5479200" cy="6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chivo"/>
              <a:buNone/>
              <a:defRPr b="1">
                <a:solidFill>
                  <a:schemeClr val="dk2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chivo"/>
              <a:buNone/>
              <a:defRPr b="1">
                <a:solidFill>
                  <a:schemeClr val="dk2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chivo"/>
              <a:buNone/>
              <a:defRPr b="1">
                <a:solidFill>
                  <a:schemeClr val="dk2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chivo"/>
              <a:buNone/>
              <a:defRPr b="1">
                <a:solidFill>
                  <a:schemeClr val="dk2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chivo"/>
              <a:buNone/>
              <a:defRPr b="1">
                <a:solidFill>
                  <a:schemeClr val="dk2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chivo"/>
              <a:buNone/>
              <a:defRPr b="1">
                <a:solidFill>
                  <a:schemeClr val="dk2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chivo"/>
              <a:buNone/>
              <a:defRPr b="1">
                <a:solidFill>
                  <a:schemeClr val="dk2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chivo"/>
              <a:buNone/>
              <a:defRPr b="1">
                <a:solidFill>
                  <a:schemeClr val="dk2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chivo"/>
              <a:buNone/>
              <a:defRPr b="1">
                <a:solidFill>
                  <a:schemeClr val="dk2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endParaRPr/>
          </a:p>
        </p:txBody>
      </p:sp>
      <p:sp>
        <p:nvSpPr>
          <p:cNvPr id="144" name="Google Shape;144;p23"/>
          <p:cNvSpPr txBox="1">
            <a:spLocks noGrp="1"/>
          </p:cNvSpPr>
          <p:nvPr>
            <p:ph type="body" idx="5"/>
          </p:nvPr>
        </p:nvSpPr>
        <p:spPr>
          <a:xfrm>
            <a:off x="6086767" y="4971167"/>
            <a:ext cx="5479200" cy="146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39792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●"/>
              <a:defRPr/>
            </a:lvl1pPr>
            <a:lvl2pPr marL="1219170" lvl="1" indent="-39792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○"/>
              <a:defRPr/>
            </a:lvl2pPr>
            <a:lvl3pPr marL="1828754" lvl="2" indent="-39792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■"/>
              <a:defRPr/>
            </a:lvl3pPr>
            <a:lvl4pPr marL="2438339" lvl="3" indent="-39792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●"/>
              <a:defRPr/>
            </a:lvl4pPr>
            <a:lvl5pPr marL="3047924" lvl="4" indent="-39792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○"/>
              <a:defRPr/>
            </a:lvl5pPr>
            <a:lvl6pPr marL="3657509" lvl="5" indent="-39792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■"/>
              <a:defRPr/>
            </a:lvl6pPr>
            <a:lvl7pPr marL="4267093" lvl="6" indent="-39792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●"/>
              <a:defRPr/>
            </a:lvl7pPr>
            <a:lvl8pPr marL="4876678" lvl="7" indent="-39792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○"/>
              <a:defRPr/>
            </a:lvl8pPr>
            <a:lvl9pPr marL="5486263" lvl="8" indent="-39792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914223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1210E-201E-4473-82AC-2466F5386C38}" type="datetime1">
              <a:rPr lang="en-US" smtClean="0"/>
              <a:t>8/2/25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9290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D06AF-EF87-8489-2C82-DEB90B7EF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381" y="553616"/>
            <a:ext cx="8273140" cy="4008859"/>
          </a:xfrm>
        </p:spPr>
        <p:txBody>
          <a:bodyPr anchor="t">
            <a:normAutofit/>
          </a:bodyPr>
          <a:lstStyle>
            <a:lvl1pPr>
              <a:defRPr sz="540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8E5678-CA38-1318-9EA2-5E0A4F9A59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3380" y="4589463"/>
            <a:ext cx="8273140" cy="1384617"/>
          </a:xfrm>
        </p:spPr>
        <p:txBody>
          <a:bodyPr anchor="b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E99186-7E5A-60AF-DE69-5C7DA7161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EA198-6CAB-4B8F-B93F-1F9C8C4B6CE7}" type="datetime1">
              <a:rPr lang="en-US" smtClean="0"/>
              <a:t>8/2/25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FA13D1-1FBA-E820-323B-77B41F1A6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39BE85-85F6-4636-C651-D87CC969A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152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741152" cy="11322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2E861E-DFBA-B4AA-9356-CDE3D3F57C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648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1D7538-EC5A-3EE7-176F-A58920C507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6041F-4525-44D5-AA4F-332294BF1F56}" type="datetime1">
              <a:rPr lang="en-US" smtClean="0"/>
              <a:t>8/2/25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8740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47396"/>
            <a:ext cx="10745788" cy="11432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685735"/>
            <a:ext cx="5157787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DA52B0-7419-A946-4523-6D34BCAD26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" y="2386894"/>
            <a:ext cx="5157787" cy="37650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5735"/>
            <a:ext cx="5183188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BAE980-E611-98B5-04E9-DE4584B0E3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199" y="2386894"/>
            <a:ext cx="5183189" cy="37650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57091-BBDF-4EB9-BA6B-2BB67AC4FC0F}" type="datetime1">
              <a:rPr lang="en-US" smtClean="0"/>
              <a:t>8/2/25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2196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B226B-77A6-410C-9796-083F278E0125}" type="datetime1">
              <a:rPr lang="en-US" smtClean="0"/>
              <a:t>8/2/25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4443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A578B-D289-4C40-8593-3D356C49DA58}" type="datetime1">
              <a:rPr lang="en-US" smtClean="0"/>
              <a:t>8/2/25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8814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160" y="553616"/>
            <a:ext cx="3595634" cy="1757505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4708" y="553616"/>
            <a:ext cx="6279741" cy="54864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97160" y="2311121"/>
            <a:ext cx="3595634" cy="3728895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DFAE3-14DB-48A7-A80F-80DDB072CE3D}" type="datetime1">
              <a:rPr lang="en-US" smtClean="0"/>
              <a:t>8/2/25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7541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557784"/>
            <a:ext cx="3595634" cy="2212313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063319" y="657103"/>
            <a:ext cx="6483687" cy="555590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1" y="2826137"/>
            <a:ext cx="3585586" cy="3434638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5EAEF-6478-4102-8F5D-A5FE9FC97ACB}" type="datetime1">
              <a:rPr lang="en-US" smtClean="0"/>
              <a:t>8/2/25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9572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653578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7" y="1715532"/>
            <a:ext cx="10653579" cy="4593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5753E-AF8A-7E04-8A1A-205B755A0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7160" y="6453002"/>
            <a:ext cx="34943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67F45AC6-C491-4585-A584-9CE2AF7D5500}" type="datetime1">
              <a:rPr lang="en-US" smtClean="0"/>
              <a:t>8/2/25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1B7C8-DA74-800B-EE14-A39E9DB32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76521" y="6453002"/>
            <a:ext cx="28054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1647D-0DF0-CA1B-F723-EF7B8F508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2162" y="6453002"/>
            <a:ext cx="4292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1955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  <p:sldLayoutId id="2147483672" r:id="rId12"/>
    <p:sldLayoutId id="2147483673" r:id="rId13"/>
    <p:sldLayoutId id="2147483674" r:id="rId14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A32057F-F015-B1B2-4E3E-2307F8EFC9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AC0C29-D659-83FA-CCEC-581434688C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45511" y="389045"/>
            <a:ext cx="5086294" cy="2276096"/>
          </a:xfrm>
        </p:spPr>
        <p:txBody>
          <a:bodyPr>
            <a:normAutofit/>
          </a:bodyPr>
          <a:lstStyle/>
          <a:p>
            <a:pPr algn="l"/>
            <a:r>
              <a:rPr lang="en-US" sz="5000" dirty="0"/>
              <a:t>MSDS 7335 Final Project Summer 2025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0263F96-884B-F593-E264-649ECAC86E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54805" y="3054186"/>
            <a:ext cx="5467705" cy="526463"/>
          </a:xfrm>
        </p:spPr>
        <p:txBody>
          <a:bodyPr>
            <a:noAutofit/>
          </a:bodyPr>
          <a:lstStyle/>
          <a:p>
            <a:pPr algn="l"/>
            <a:r>
              <a:rPr lang="en-US" sz="2800" dirty="0"/>
              <a:t>Cursor AI: Application in LLM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7F964B-1B26-3CBD-8504-B88403C2CAA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577" r="10130"/>
          <a:stretch>
            <a:fillRect/>
          </a:stretch>
        </p:blipFill>
        <p:spPr>
          <a:xfrm>
            <a:off x="20" y="1"/>
            <a:ext cx="6575591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7C3C45A-5201-B931-5A0C-E62BBBD075B9}"/>
              </a:ext>
            </a:extLst>
          </p:cNvPr>
          <p:cNvSpPr txBox="1"/>
          <p:nvPr/>
        </p:nvSpPr>
        <p:spPr>
          <a:xfrm>
            <a:off x="8588974" y="3969694"/>
            <a:ext cx="1711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Tue Vu</a:t>
            </a:r>
          </a:p>
        </p:txBody>
      </p:sp>
    </p:spTree>
    <p:extLst>
      <p:ext uri="{BB962C8B-B14F-4D97-AF65-F5344CB8AC3E}">
        <p14:creationId xmlns:p14="http://schemas.microsoft.com/office/powerpoint/2010/main" val="1636161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61"/>
          <p:cNvSpPr txBox="1">
            <a:spLocks noGrp="1"/>
          </p:cNvSpPr>
          <p:nvPr>
            <p:ph type="title"/>
          </p:nvPr>
        </p:nvSpPr>
        <p:spPr>
          <a:xfrm>
            <a:off x="6086767" y="422033"/>
            <a:ext cx="5479200" cy="1552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" dirty="0"/>
              <a:t>Why RAG</a:t>
            </a:r>
            <a:endParaRPr dirty="0"/>
          </a:p>
        </p:txBody>
      </p:sp>
      <p:sp>
        <p:nvSpPr>
          <p:cNvPr id="450" name="Google Shape;450;p61"/>
          <p:cNvSpPr txBox="1">
            <a:spLocks noGrp="1"/>
          </p:cNvSpPr>
          <p:nvPr>
            <p:ph type="subTitle" idx="1"/>
          </p:nvPr>
        </p:nvSpPr>
        <p:spPr>
          <a:xfrm>
            <a:off x="6086767" y="1974433"/>
            <a:ext cx="5479200" cy="670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 marL="0" indent="0">
              <a:buClr>
                <a:schemeClr val="dk1"/>
              </a:buClr>
              <a:buSzPts val="1100"/>
            </a:pPr>
            <a:r>
              <a:rPr lang="en" dirty="0">
                <a:solidFill>
                  <a:schemeClr val="bg2">
                    <a:lumMod val="50000"/>
                  </a:schemeClr>
                </a:solidFill>
              </a:rPr>
              <a:t>Missing/Limited/Personal/Private data</a:t>
            </a:r>
            <a:endParaRPr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51" name="Google Shape;451;p61"/>
          <p:cNvSpPr txBox="1">
            <a:spLocks noGrp="1"/>
          </p:cNvSpPr>
          <p:nvPr>
            <p:ph type="body" idx="3"/>
          </p:nvPr>
        </p:nvSpPr>
        <p:spPr>
          <a:xfrm>
            <a:off x="6086767" y="2645233"/>
            <a:ext cx="5479200" cy="146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228594" indent="-228594">
              <a:buFontTx/>
              <a:buChar char="-"/>
            </a:pPr>
            <a:r>
              <a:rPr lang="en" dirty="0"/>
              <a:t>Pre-trained model did not cover entire everything</a:t>
            </a:r>
          </a:p>
          <a:p>
            <a:pPr marL="228594" indent="-228594">
              <a:buFontTx/>
              <a:buChar char="-"/>
            </a:pPr>
            <a:r>
              <a:rPr lang="en" dirty="0"/>
              <a:t>A lot of missing or never been trained data</a:t>
            </a:r>
          </a:p>
          <a:p>
            <a:pPr marL="228594" indent="-228594">
              <a:buFontTx/>
              <a:buChar char="-"/>
            </a:pPr>
            <a:r>
              <a:rPr lang="en" dirty="0"/>
              <a:t>Privacy data</a:t>
            </a:r>
          </a:p>
          <a:p>
            <a:pPr marL="228594" indent="-228594">
              <a:buFontTx/>
              <a:buChar char="-"/>
            </a:pPr>
            <a:r>
              <a:rPr lang="en" dirty="0"/>
              <a:t>Avoid Hallucination </a:t>
            </a:r>
          </a:p>
          <a:p>
            <a:pPr marL="0" indent="0">
              <a:buNone/>
            </a:pPr>
            <a:endParaRPr dirty="0"/>
          </a:p>
        </p:txBody>
      </p:sp>
      <p:sp>
        <p:nvSpPr>
          <p:cNvPr id="452" name="Google Shape;452;p61"/>
          <p:cNvSpPr txBox="1">
            <a:spLocks noGrp="1"/>
          </p:cNvSpPr>
          <p:nvPr>
            <p:ph type="subTitle" idx="4"/>
          </p:nvPr>
        </p:nvSpPr>
        <p:spPr>
          <a:xfrm>
            <a:off x="6096000" y="4650360"/>
            <a:ext cx="5479200" cy="670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 marL="0" indent="0">
              <a:buClr>
                <a:schemeClr val="dk1"/>
              </a:buClr>
              <a:buSzPts val="1100"/>
            </a:pPr>
            <a:r>
              <a:rPr lang="en" dirty="0">
                <a:solidFill>
                  <a:schemeClr val="bg2">
                    <a:lumMod val="50000"/>
                  </a:schemeClr>
                </a:solidFill>
              </a:rPr>
              <a:t>RAG provides instance solutions</a:t>
            </a:r>
            <a:endParaRPr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53" name="Google Shape;453;p61"/>
          <p:cNvSpPr txBox="1">
            <a:spLocks noGrp="1"/>
          </p:cNvSpPr>
          <p:nvPr>
            <p:ph type="body" idx="5"/>
          </p:nvPr>
        </p:nvSpPr>
        <p:spPr>
          <a:xfrm>
            <a:off x="6096000" y="5321160"/>
            <a:ext cx="5479200" cy="146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228594" indent="-228594">
              <a:buFontTx/>
              <a:buChar char="-"/>
            </a:pPr>
            <a:r>
              <a:rPr lang="en" dirty="0"/>
              <a:t>Use real-time retrieval from external database</a:t>
            </a:r>
          </a:p>
          <a:p>
            <a:pPr marL="228594" indent="-228594">
              <a:buFontTx/>
              <a:buChar char="-"/>
            </a:pPr>
            <a:r>
              <a:rPr lang="en" dirty="0"/>
              <a:t>Ensure up to date information</a:t>
            </a:r>
            <a:endParaRPr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778207A-A0BA-4F35-A600-4CA39E2821DD}"/>
              </a:ext>
            </a:extLst>
          </p:cNvPr>
          <p:cNvSpPr>
            <a:spLocks noGrp="1"/>
          </p:cNvSpPr>
          <p:nvPr>
            <p:ph type="pic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 descr="Generated image">
            <a:extLst>
              <a:ext uri="{FF2B5EF4-FFF2-40B4-BE49-F238E27FC236}">
                <a16:creationId xmlns:a16="http://schemas.microsoft.com/office/drawing/2014/main" id="{B2B546BA-70E0-E88E-821A-C4E9E400D2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13" r="29707"/>
          <a:stretch/>
        </p:blipFill>
        <p:spPr bwMode="auto">
          <a:xfrm>
            <a:off x="160338" y="163883"/>
            <a:ext cx="4866367" cy="6530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F9ECC1-B889-D8C0-2733-6D560672ED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diagram of a storage and storage system&#10;&#10;AI-generated content may be incorrect.">
            <a:extLst>
              <a:ext uri="{FF2B5EF4-FFF2-40B4-BE49-F238E27FC236}">
                <a16:creationId xmlns:a16="http://schemas.microsoft.com/office/drawing/2014/main" id="{AD481F81-2B4E-09E3-9208-2A772DCD70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076" y="2276901"/>
            <a:ext cx="10506740" cy="2868507"/>
          </a:xfrm>
          <a:prstGeom prst="rect">
            <a:avLst/>
          </a:prstGeom>
        </p:spPr>
      </p:pic>
      <p:sp>
        <p:nvSpPr>
          <p:cNvPr id="4" name="Google Shape;449;p61">
            <a:extLst>
              <a:ext uri="{FF2B5EF4-FFF2-40B4-BE49-F238E27FC236}">
                <a16:creationId xmlns:a16="http://schemas.microsoft.com/office/drawing/2014/main" id="{07289D87-3DB9-B169-8229-BE5A462709F8}"/>
              </a:ext>
            </a:extLst>
          </p:cNvPr>
          <p:cNvSpPr txBox="1">
            <a:spLocks/>
          </p:cNvSpPr>
          <p:nvPr/>
        </p:nvSpPr>
        <p:spPr>
          <a:xfrm>
            <a:off x="2720040" y="1053686"/>
            <a:ext cx="6332519" cy="537523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933" dirty="0"/>
              <a:t>RAG Diagrams via Gradio app</a:t>
            </a:r>
          </a:p>
        </p:txBody>
      </p:sp>
      <p:pic>
        <p:nvPicPr>
          <p:cNvPr id="5" name="Picture 2" descr="LangChain - Partner Ecosystem | MongoDB">
            <a:extLst>
              <a:ext uri="{FF2B5EF4-FFF2-40B4-BE49-F238E27FC236}">
                <a16:creationId xmlns:a16="http://schemas.microsoft.com/office/drawing/2014/main" id="{422D38D8-3F9E-98F6-B581-F1DDFFECAE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234" b="37656"/>
          <a:stretch/>
        </p:blipFill>
        <p:spPr bwMode="auto">
          <a:xfrm>
            <a:off x="3768656" y="297198"/>
            <a:ext cx="3137708" cy="756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B7A2B5F-C350-4D61-172D-ECB487B4F7F1}"/>
              </a:ext>
            </a:extLst>
          </p:cNvPr>
          <p:cNvSpPr txBox="1"/>
          <p:nvPr/>
        </p:nvSpPr>
        <p:spPr>
          <a:xfrm>
            <a:off x="8463744" y="5408198"/>
            <a:ext cx="1472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Ollama LLM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62DD221-9CA0-900A-EA6F-92622F5F8C7D}"/>
              </a:ext>
            </a:extLst>
          </p:cNvPr>
          <p:cNvSpPr txBox="1"/>
          <p:nvPr/>
        </p:nvSpPr>
        <p:spPr>
          <a:xfrm>
            <a:off x="3552240" y="5434982"/>
            <a:ext cx="22389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Ollama Embedding</a:t>
            </a:r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81402351-8E61-163D-BE17-C754A2E90819}"/>
              </a:ext>
            </a:extLst>
          </p:cNvPr>
          <p:cNvSpPr/>
          <p:nvPr/>
        </p:nvSpPr>
        <p:spPr>
          <a:xfrm rot="16200000">
            <a:off x="4487044" y="3909846"/>
            <a:ext cx="369334" cy="2680937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E1007860-6A9E-DAFB-0ABB-9A35EC54DE3E}"/>
              </a:ext>
            </a:extLst>
          </p:cNvPr>
          <p:cNvSpPr/>
          <p:nvPr/>
        </p:nvSpPr>
        <p:spPr>
          <a:xfrm rot="16200000">
            <a:off x="9015231" y="4136427"/>
            <a:ext cx="369334" cy="2174206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2623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D7451-19C3-7AC6-ED98-A03268D511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Prompts: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7B610B-17FB-2AF5-027A-C5B7AE8D6D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1" dirty="0"/>
              <a:t>Prompt 1: </a:t>
            </a:r>
          </a:p>
          <a:p>
            <a:pPr marL="0" indent="0">
              <a:buNone/>
            </a:pPr>
            <a:r>
              <a:rPr lang="en-US" dirty="0"/>
              <a:t>I want to build a RAG chatbot with the following configuration:</a:t>
            </a:r>
          </a:p>
          <a:p>
            <a:pPr lvl="1"/>
            <a:r>
              <a:rPr lang="en-US" dirty="0"/>
              <a:t>Do not use API to call LLMs, instead using local Ollama resources with </a:t>
            </a:r>
            <a:r>
              <a:rPr lang="en-US" dirty="0" err="1"/>
              <a:t>ollama</a:t>
            </a:r>
            <a:r>
              <a:rPr lang="en-US" dirty="0"/>
              <a:t> already served</a:t>
            </a:r>
          </a:p>
          <a:p>
            <a:pPr lvl="1"/>
            <a:r>
              <a:rPr lang="en-US" dirty="0"/>
              <a:t>From Ollama, use the default LLM gemma3:1b.</a:t>
            </a:r>
          </a:p>
          <a:p>
            <a:pPr lvl="1"/>
            <a:r>
              <a:rPr lang="en-US" dirty="0"/>
              <a:t>For embedding LLM, use mxbai-embed-large:335m</a:t>
            </a:r>
          </a:p>
          <a:p>
            <a:pPr lvl="1"/>
            <a:r>
              <a:rPr lang="en-US" dirty="0"/>
              <a:t>For the RAG framework, execute via </a:t>
            </a:r>
            <a:r>
              <a:rPr lang="en-US" dirty="0" err="1"/>
              <a:t>Langchain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For GUI, use Gradio. I want to have a button to upload multiple files with type of pdf or text, a dropdown box to choose LLM models: gemma3:1b, deepseek-r1:1.5b, llama3.2:1b, qwen2.5vl:3b, a slide bar for temperature parameter control for LLM with the range from 0 to 1, choose the default temperature of 0.5 and a chat box where I can ask the model and a big text box to display the answer.</a:t>
            </a:r>
          </a:p>
          <a:p>
            <a:pPr lvl="1"/>
            <a:r>
              <a:rPr lang="en-US" dirty="0"/>
              <a:t>The uploaded file after embedding will be saved to </a:t>
            </a:r>
            <a:r>
              <a:rPr lang="en-US" dirty="0" err="1"/>
              <a:t>chromadb</a:t>
            </a:r>
            <a:r>
              <a:rPr lang="en-US" dirty="0"/>
              <a:t> folder and removed after next upload file or model exiting</a:t>
            </a:r>
          </a:p>
          <a:p>
            <a:pPr lvl="1"/>
            <a:r>
              <a:rPr lang="en-US" dirty="0"/>
              <a:t>Write everything into 1 python file called </a:t>
            </a:r>
            <a:r>
              <a:rPr lang="en-US" dirty="0" err="1"/>
              <a:t>TueChatRag.py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07096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5FFF3D-9D27-8705-5263-ED3C7A6642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F474D4-8E80-9FBD-E53B-1F08A3579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Prompts: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5AC577-753A-F56A-B699-D17C564EBC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b="1" dirty="0"/>
              <a:t>Prompt 2: </a:t>
            </a:r>
          </a:p>
          <a:p>
            <a:pPr marL="0" indent="0">
              <a:buNone/>
            </a:pPr>
            <a:r>
              <a:rPr lang="en-US" dirty="0"/>
              <a:t>Write a report in Latex format to explain what I did, this is the final project for MSDS7335, following the content in MSDS7335_Presentation.pptx saved in report folder, including 4 chapters:</a:t>
            </a:r>
          </a:p>
          <a:p>
            <a:pPr>
              <a:buFontTx/>
              <a:buChar char="-"/>
            </a:pPr>
            <a:r>
              <a:rPr lang="en-US" dirty="0"/>
              <a:t>Chapter 1: Introduction about the work with the main objective is to use </a:t>
            </a:r>
            <a:r>
              <a:rPr lang="en-US" dirty="0" err="1"/>
              <a:t>cursor.com</a:t>
            </a:r>
            <a:r>
              <a:rPr lang="en-US" dirty="0"/>
              <a:t> (cursor AI) to automatic create a Chatbot with RAG for sensitive data querying. No API involved and only run in local PC or local HPC or on cloud via AWS</a:t>
            </a:r>
          </a:p>
          <a:p>
            <a:pPr>
              <a:buFontTx/>
              <a:buChar char="-"/>
            </a:pPr>
            <a:r>
              <a:rPr lang="en-US" dirty="0"/>
              <a:t>Chapter 2: Models and Data: Introduce Ollama, </a:t>
            </a:r>
            <a:r>
              <a:rPr lang="en-US" dirty="0" err="1"/>
              <a:t>Langchain</a:t>
            </a:r>
            <a:r>
              <a:rPr lang="en-US" dirty="0"/>
              <a:t> , RAG, Gradio and the RAG workflow from uploading data to embedding and creating </a:t>
            </a:r>
            <a:r>
              <a:rPr lang="en-US" dirty="0" err="1"/>
              <a:t>chromadb</a:t>
            </a:r>
            <a:r>
              <a:rPr lang="en-US" dirty="0"/>
              <a:t> then extracting the answer for LLMs. </a:t>
            </a:r>
          </a:p>
          <a:p>
            <a:pPr>
              <a:buFontTx/>
              <a:buChar char="-"/>
            </a:pPr>
            <a:r>
              <a:rPr lang="en-US" dirty="0"/>
              <a:t>Chapter 3: Automated the workflow via </a:t>
            </a:r>
            <a:r>
              <a:rPr lang="en-US" dirty="0" err="1"/>
              <a:t>Cursor.com</a:t>
            </a:r>
            <a:r>
              <a:rPr lang="en-US" dirty="0"/>
              <a:t>, creating the chatbot in python then Deploy the chatbot with different methods: via local PC, via HPC via Open </a:t>
            </a:r>
            <a:r>
              <a:rPr lang="en-US" dirty="0" err="1"/>
              <a:t>Ondemand</a:t>
            </a:r>
            <a:r>
              <a:rPr lang="en-US" dirty="0"/>
              <a:t> or via Cloud using AWS service</a:t>
            </a:r>
          </a:p>
          <a:p>
            <a:pPr>
              <a:buFontTx/>
              <a:buChar char="-"/>
            </a:pPr>
            <a:r>
              <a:rPr lang="en-US" dirty="0"/>
              <a:t>Chapter 4: Discussions and Conclusion, specifying the necessity of </a:t>
            </a:r>
            <a:r>
              <a:rPr lang="en-US" dirty="0" err="1"/>
              <a:t>cursor.com</a:t>
            </a:r>
            <a:r>
              <a:rPr lang="en-US" dirty="0"/>
              <a:t> in this workflow. </a:t>
            </a:r>
          </a:p>
          <a:p>
            <a:pPr marL="0" indent="0">
              <a:buNone/>
            </a:pPr>
            <a:r>
              <a:rPr lang="en-US" dirty="0"/>
              <a:t>Save all report latex in report folder</a:t>
            </a:r>
          </a:p>
        </p:txBody>
      </p:sp>
    </p:spTree>
    <p:extLst>
      <p:ext uri="{BB962C8B-B14F-4D97-AF65-F5344CB8AC3E}">
        <p14:creationId xmlns:p14="http://schemas.microsoft.com/office/powerpoint/2010/main" val="2453796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FA6EDA-408B-8B32-246D-F906BCA44E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C40139B-EF77-E357-D3F5-EEB0DA794C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743671"/>
            <a:ext cx="9482051" cy="695164"/>
          </a:xfrm>
          <a:noFill/>
        </p:spPr>
        <p:txBody>
          <a:bodyPr anchor="b"/>
          <a:lstStyle/>
          <a:p>
            <a:r>
              <a:rPr lang="en-US" dirty="0"/>
              <a:t>Demonstration</a:t>
            </a:r>
          </a:p>
        </p:txBody>
      </p:sp>
      <p:pic>
        <p:nvPicPr>
          <p:cNvPr id="17" name="Picture Placeholder 16" descr="A city with tall buildings">
            <a:extLst>
              <a:ext uri="{FF2B5EF4-FFF2-40B4-BE49-F238E27FC236}">
                <a16:creationId xmlns:a16="http://schemas.microsoft.com/office/drawing/2014/main" id="{73FBFD1B-36E4-87C3-C1CA-C81EA3B3C7C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" r="13"/>
          <a:stretch/>
        </p:blipFill>
        <p:spPr/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397FC76-D0FA-CBFB-14C0-DC7D9925521B}"/>
              </a:ext>
            </a:extLst>
          </p:cNvPr>
          <p:cNvSpPr txBox="1"/>
          <p:nvPr/>
        </p:nvSpPr>
        <p:spPr>
          <a:xfrm>
            <a:off x="1523999" y="2285999"/>
            <a:ext cx="87092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Create Chatbot using Ollama, </a:t>
            </a:r>
            <a:r>
              <a:rPr lang="en-US" dirty="0" err="1"/>
              <a:t>Langchain</a:t>
            </a:r>
            <a:r>
              <a:rPr lang="en-US" dirty="0"/>
              <a:t>, Gradio</a:t>
            </a:r>
          </a:p>
          <a:p>
            <a:pPr marL="342900" indent="-342900">
              <a:buAutoNum type="arabicPeriod"/>
            </a:pPr>
            <a:r>
              <a:rPr lang="en-US" dirty="0"/>
              <a:t>Create report</a:t>
            </a:r>
          </a:p>
          <a:p>
            <a:pPr marL="342900" indent="-342900">
              <a:buAutoNum type="arabicPeriod"/>
            </a:pPr>
            <a:r>
              <a:rPr lang="en-US" dirty="0"/>
              <a:t>Upload entire workflow to </a:t>
            </a:r>
            <a:r>
              <a:rPr lang="en-US" dirty="0" err="1"/>
              <a:t>github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43349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73917-C76E-6C2A-1F9E-E9F2B7DD6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Cursor</a:t>
            </a:r>
          </a:p>
        </p:txBody>
      </p:sp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2DE6B7A-F11B-D139-861D-9670097E8A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96714" y="258812"/>
            <a:ext cx="5685445" cy="1910843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E203578-139D-8268-D2A9-1E3129ED5E0F}"/>
              </a:ext>
            </a:extLst>
          </p:cNvPr>
          <p:cNvSpPr txBox="1"/>
          <p:nvPr/>
        </p:nvSpPr>
        <p:spPr>
          <a:xfrm>
            <a:off x="766482" y="3012141"/>
            <a:ext cx="1049974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400" dirty="0"/>
              <a:t>AI assisted IDE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Proprietary software by </a:t>
            </a:r>
            <a:r>
              <a:rPr lang="en-US" sz="2400" dirty="0" err="1"/>
              <a:t>Anysphere</a:t>
            </a:r>
            <a:r>
              <a:rPr lang="en-US" sz="2400" dirty="0"/>
              <a:t> lab, Found by 4 MIT grads in 2022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Value at 9B in May 2025</a:t>
            </a:r>
          </a:p>
          <a:p>
            <a:pPr marL="285750" indent="-285750">
              <a:buFontTx/>
              <a:buChar char="-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939485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307DEAC-72FB-0543-0D3E-02F12DC5F8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318" y="403412"/>
            <a:ext cx="10352501" cy="5788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1284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website&#10;&#10;AI-generated content may be incorrect.">
            <a:extLst>
              <a:ext uri="{FF2B5EF4-FFF2-40B4-BE49-F238E27FC236}">
                <a16:creationId xmlns:a16="http://schemas.microsoft.com/office/drawing/2014/main" id="{2CA998BF-E1A9-EE8A-D12F-92C8426C61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466" y="757628"/>
            <a:ext cx="9975068" cy="5342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0561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45236E-7651-EDF5-9C18-27312353C4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End to End workflow with </a:t>
            </a:r>
            <a:r>
              <a:rPr lang="en-US" dirty="0" err="1"/>
              <a:t>Cursor.com</a:t>
            </a:r>
            <a:r>
              <a:rPr lang="en-US" dirty="0"/>
              <a:t> Demonstration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C1BAE5-A4F2-7774-9B14-CFC6083469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Chatbot with RAG</a:t>
            </a:r>
          </a:p>
          <a:p>
            <a:r>
              <a:rPr lang="en-US" dirty="0"/>
              <a:t>GUI by Gradio</a:t>
            </a:r>
          </a:p>
          <a:p>
            <a:r>
              <a:rPr lang="en-US" dirty="0"/>
              <a:t>Test run from local</a:t>
            </a:r>
          </a:p>
          <a:p>
            <a:r>
              <a:rPr lang="en-US" dirty="0"/>
              <a:t>Hosted run by Cloud</a:t>
            </a:r>
          </a:p>
          <a:p>
            <a:r>
              <a:rPr lang="en-US" dirty="0"/>
              <a:t>Hosted run by Open OnDemand for HPC using GPU</a:t>
            </a:r>
          </a:p>
          <a:p>
            <a:r>
              <a:rPr lang="en-US" dirty="0"/>
              <a:t>Upload the project to </a:t>
            </a:r>
            <a:r>
              <a:rPr lang="en-US" dirty="0" err="1"/>
              <a:t>Github</a:t>
            </a:r>
            <a:r>
              <a:rPr lang="en-US" dirty="0"/>
              <a:t> to share</a:t>
            </a:r>
          </a:p>
          <a:p>
            <a:r>
              <a:rPr lang="en-US" dirty="0"/>
              <a:t>Write a comprehensive report</a:t>
            </a:r>
          </a:p>
        </p:txBody>
      </p:sp>
    </p:spTree>
    <p:extLst>
      <p:ext uri="{BB962C8B-B14F-4D97-AF65-F5344CB8AC3E}">
        <p14:creationId xmlns:p14="http://schemas.microsoft.com/office/powerpoint/2010/main" val="23129250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 descr="LangChain - Partner Ecosystem | MongoDB">
            <a:extLst>
              <a:ext uri="{FF2B5EF4-FFF2-40B4-BE49-F238E27FC236}">
                <a16:creationId xmlns:a16="http://schemas.microsoft.com/office/drawing/2014/main" id="{7ED5FBFA-1231-2C6C-D472-F610F87BD0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234" b="37656"/>
          <a:stretch/>
        </p:blipFill>
        <p:spPr bwMode="auto">
          <a:xfrm>
            <a:off x="6786801" y="185848"/>
            <a:ext cx="3137708" cy="756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close-up of a sign&#10;&#10;AI-generated content may be incorrect.">
            <a:extLst>
              <a:ext uri="{FF2B5EF4-FFF2-40B4-BE49-F238E27FC236}">
                <a16:creationId xmlns:a16="http://schemas.microsoft.com/office/drawing/2014/main" id="{C5967137-BAE7-FB06-1D60-EDE552B797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860" y="831850"/>
            <a:ext cx="1485900" cy="5194300"/>
          </a:xfrm>
          <a:prstGeom prst="rect">
            <a:avLst/>
          </a:prstGeom>
        </p:spPr>
      </p:pic>
      <p:pic>
        <p:nvPicPr>
          <p:cNvPr id="1026" name="Picture 2" descr="Embedding models · Ollama Blog">
            <a:extLst>
              <a:ext uri="{FF2B5EF4-FFF2-40B4-BE49-F238E27FC236}">
                <a16:creationId xmlns:a16="http://schemas.microsoft.com/office/drawing/2014/main" id="{FFAB29E2-9382-8A38-26DE-078847E9A5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10" t="7762" r="15341" b="9979"/>
          <a:stretch>
            <a:fillRect/>
          </a:stretch>
        </p:blipFill>
        <p:spPr bwMode="auto">
          <a:xfrm>
            <a:off x="2638268" y="1161632"/>
            <a:ext cx="3490033" cy="2211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C4A7599-366C-86E0-039F-57334756139B}"/>
              </a:ext>
            </a:extLst>
          </p:cNvPr>
          <p:cNvSpPr txBox="1"/>
          <p:nvPr/>
        </p:nvSpPr>
        <p:spPr>
          <a:xfrm>
            <a:off x="3312826" y="3372785"/>
            <a:ext cx="2300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Ollama Embedding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22D60F0-BFDA-0E73-7EB8-7E860AC6D79A}"/>
              </a:ext>
            </a:extLst>
          </p:cNvPr>
          <p:cNvSpPr/>
          <p:nvPr/>
        </p:nvSpPr>
        <p:spPr>
          <a:xfrm>
            <a:off x="2540832" y="1161632"/>
            <a:ext cx="3684904" cy="2597151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BD62189-A418-6880-3AE8-70633F0A78A7}"/>
              </a:ext>
            </a:extLst>
          </p:cNvPr>
          <p:cNvSpPr/>
          <p:nvPr/>
        </p:nvSpPr>
        <p:spPr>
          <a:xfrm>
            <a:off x="2540832" y="4093670"/>
            <a:ext cx="3684904" cy="1737610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28" name="Picture 4" descr="Efficient Document Embedding Management ...">
            <a:extLst>
              <a:ext uri="{FF2B5EF4-FFF2-40B4-BE49-F238E27FC236}">
                <a16:creationId xmlns:a16="http://schemas.microsoft.com/office/drawing/2014/main" id="{78D3F47B-F079-0D71-A2EF-6DF12EB66F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89" t="20049" r="14611" b="27148"/>
          <a:stretch>
            <a:fillRect/>
          </a:stretch>
        </p:blipFill>
        <p:spPr bwMode="auto">
          <a:xfrm>
            <a:off x="2638268" y="4227677"/>
            <a:ext cx="2583488" cy="660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vectordb · PyPI">
            <a:extLst>
              <a:ext uri="{FF2B5EF4-FFF2-40B4-BE49-F238E27FC236}">
                <a16:creationId xmlns:a16="http://schemas.microsoft.com/office/drawing/2014/main" id="{F7974351-B1E2-1D62-9D4B-9CD71AC410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5370" y="5059285"/>
            <a:ext cx="2300630" cy="704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0B514E5-5C9E-BBA2-791C-46CE283A7A22}"/>
              </a:ext>
            </a:extLst>
          </p:cNvPr>
          <p:cNvSpPr/>
          <p:nvPr/>
        </p:nvSpPr>
        <p:spPr>
          <a:xfrm>
            <a:off x="6876808" y="1206603"/>
            <a:ext cx="2820612" cy="2535514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2" descr="Ollama Logo Free Download SVG, PNG a... · LobeHub">
            <a:extLst>
              <a:ext uri="{FF2B5EF4-FFF2-40B4-BE49-F238E27FC236}">
                <a16:creationId xmlns:a16="http://schemas.microsoft.com/office/drawing/2014/main" id="{4AF95DA9-D12D-3AAC-FF62-3568FB6D40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6710" y="1334017"/>
            <a:ext cx="1956321" cy="1956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3429E3C-931E-21CA-C8AE-631B060712F4}"/>
              </a:ext>
            </a:extLst>
          </p:cNvPr>
          <p:cNvSpPr txBox="1"/>
          <p:nvPr/>
        </p:nvSpPr>
        <p:spPr>
          <a:xfrm>
            <a:off x="7385612" y="3312821"/>
            <a:ext cx="1633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Ollama LLMs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7487F0E-FB91-69F7-E352-4F413F32C48E}"/>
              </a:ext>
            </a:extLst>
          </p:cNvPr>
          <p:cNvSpPr/>
          <p:nvPr/>
        </p:nvSpPr>
        <p:spPr>
          <a:xfrm>
            <a:off x="2267491" y="899455"/>
            <a:ext cx="7715958" cy="5126695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Picture 8" descr="Users and Clients | ISPConfig 3 ...">
            <a:extLst>
              <a:ext uri="{FF2B5EF4-FFF2-40B4-BE49-F238E27FC236}">
                <a16:creationId xmlns:a16="http://schemas.microsoft.com/office/drawing/2014/main" id="{A49D30F3-3574-0418-585A-5D1437AEB9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4588" y="2990384"/>
            <a:ext cx="1567412" cy="1567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ight Arrow 15">
            <a:extLst>
              <a:ext uri="{FF2B5EF4-FFF2-40B4-BE49-F238E27FC236}">
                <a16:creationId xmlns:a16="http://schemas.microsoft.com/office/drawing/2014/main" id="{208769E2-916C-CA61-4B3B-74A3520F2F44}"/>
              </a:ext>
            </a:extLst>
          </p:cNvPr>
          <p:cNvSpPr/>
          <p:nvPr/>
        </p:nvSpPr>
        <p:spPr>
          <a:xfrm rot="12672644">
            <a:off x="9520495" y="2940968"/>
            <a:ext cx="1117896" cy="47241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A1615919-2B88-52A0-2677-0897E1DD69C8}"/>
              </a:ext>
            </a:extLst>
          </p:cNvPr>
          <p:cNvSpPr/>
          <p:nvPr/>
        </p:nvSpPr>
        <p:spPr>
          <a:xfrm rot="19673832">
            <a:off x="8827300" y="4740242"/>
            <a:ext cx="2068380" cy="47241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994299E-0873-E304-E21A-007C592D8C0C}"/>
              </a:ext>
            </a:extLst>
          </p:cNvPr>
          <p:cNvSpPr txBox="1"/>
          <p:nvPr/>
        </p:nvSpPr>
        <p:spPr>
          <a:xfrm rot="19694332">
            <a:off x="8842604" y="4699467"/>
            <a:ext cx="1301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Response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B32758A-1EF2-6B92-B44A-3297CA8F6C9C}"/>
              </a:ext>
            </a:extLst>
          </p:cNvPr>
          <p:cNvSpPr txBox="1"/>
          <p:nvPr/>
        </p:nvSpPr>
        <p:spPr>
          <a:xfrm rot="1777414">
            <a:off x="9853661" y="2821800"/>
            <a:ext cx="1199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Question</a:t>
            </a:r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86F82150-2EE1-6A1E-2EC2-DAB4C44FBCFB}"/>
              </a:ext>
            </a:extLst>
          </p:cNvPr>
          <p:cNvSpPr/>
          <p:nvPr/>
        </p:nvSpPr>
        <p:spPr>
          <a:xfrm>
            <a:off x="1689165" y="1802117"/>
            <a:ext cx="754232" cy="47241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1AD1760B-CE1F-D723-E9EF-8ECFA6CB9B70}"/>
              </a:ext>
            </a:extLst>
          </p:cNvPr>
          <p:cNvSpPr/>
          <p:nvPr/>
        </p:nvSpPr>
        <p:spPr>
          <a:xfrm rot="5400000">
            <a:off x="4111286" y="3718543"/>
            <a:ext cx="543995" cy="47241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Left-Right Arrow 24">
            <a:extLst>
              <a:ext uri="{FF2B5EF4-FFF2-40B4-BE49-F238E27FC236}">
                <a16:creationId xmlns:a16="http://schemas.microsoft.com/office/drawing/2014/main" id="{4EE657C4-EA8D-BFFD-9D2F-050D46432BC3}"/>
              </a:ext>
            </a:extLst>
          </p:cNvPr>
          <p:cNvSpPr/>
          <p:nvPr/>
        </p:nvSpPr>
        <p:spPr>
          <a:xfrm rot="19312491">
            <a:off x="6025052" y="4123724"/>
            <a:ext cx="2008396" cy="464695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C7193A8-AEE9-DCE3-292B-D2080E586E83}"/>
              </a:ext>
            </a:extLst>
          </p:cNvPr>
          <p:cNvSpPr txBox="1"/>
          <p:nvPr/>
        </p:nvSpPr>
        <p:spPr>
          <a:xfrm>
            <a:off x="4379710" y="6516914"/>
            <a:ext cx="2120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Gradio App GUI</a:t>
            </a:r>
          </a:p>
        </p:txBody>
      </p:sp>
      <p:sp>
        <p:nvSpPr>
          <p:cNvPr id="29" name="Left Brace 28">
            <a:extLst>
              <a:ext uri="{FF2B5EF4-FFF2-40B4-BE49-F238E27FC236}">
                <a16:creationId xmlns:a16="http://schemas.microsoft.com/office/drawing/2014/main" id="{6B7668D5-458A-8484-8720-015327D03069}"/>
              </a:ext>
            </a:extLst>
          </p:cNvPr>
          <p:cNvSpPr/>
          <p:nvPr/>
        </p:nvSpPr>
        <p:spPr>
          <a:xfrm rot="16200000">
            <a:off x="5068236" y="1511994"/>
            <a:ext cx="369334" cy="9698085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8306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51BE594-CB71-B071-E2CF-37DF413F987B}"/>
              </a:ext>
            </a:extLst>
          </p:cNvPr>
          <p:cNvSpPr txBox="1"/>
          <p:nvPr/>
        </p:nvSpPr>
        <p:spPr>
          <a:xfrm>
            <a:off x="2725535" y="1023912"/>
            <a:ext cx="239094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Ollama Models</a:t>
            </a:r>
          </a:p>
        </p:txBody>
      </p:sp>
      <p:pic>
        <p:nvPicPr>
          <p:cNvPr id="1026" name="Picture 2" descr="Ollama Logo Free Download SVG, PNG a... · LobeHub">
            <a:extLst>
              <a:ext uri="{FF2B5EF4-FFF2-40B4-BE49-F238E27FC236}">
                <a16:creationId xmlns:a16="http://schemas.microsoft.com/office/drawing/2014/main" id="{24B28AF5-DD2D-640C-337E-41518B1B8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0887" y="437804"/>
            <a:ext cx="1823604" cy="1823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C4EC110-F343-5BC4-E772-BB4FC01AC85A}"/>
              </a:ext>
            </a:extLst>
          </p:cNvPr>
          <p:cNvSpPr txBox="1"/>
          <p:nvPr/>
        </p:nvSpPr>
        <p:spPr>
          <a:xfrm>
            <a:off x="847898" y="2119745"/>
            <a:ext cx="894299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800" dirty="0"/>
              <a:t>Open-source tool empower to run LLM locally on your system</a:t>
            </a:r>
          </a:p>
          <a:p>
            <a:pPr marL="285750" indent="-285750">
              <a:buFontTx/>
              <a:buChar char="-"/>
            </a:pPr>
            <a:r>
              <a:rPr lang="en-US" sz="2800" dirty="0"/>
              <a:t>Download LLM locally (Llama, Phi, Mistral, </a:t>
            </a:r>
            <a:r>
              <a:rPr lang="en-US" sz="2800" dirty="0" err="1"/>
              <a:t>Deepseek</a:t>
            </a:r>
            <a:r>
              <a:rPr lang="en-US" sz="2800" dirty="0"/>
              <a:t>, Qwen)</a:t>
            </a:r>
          </a:p>
          <a:p>
            <a:pPr marL="285750" indent="-285750">
              <a:buFontTx/>
              <a:buChar char="-"/>
            </a:pPr>
            <a:r>
              <a:rPr lang="en-US" sz="2800" dirty="0"/>
              <a:t>Run locally without cloud</a:t>
            </a:r>
          </a:p>
          <a:p>
            <a:pPr marL="285750" indent="-285750">
              <a:buFontTx/>
              <a:buChar char="-"/>
            </a:pPr>
            <a:r>
              <a:rPr lang="en-US" sz="2800" dirty="0"/>
              <a:t>No API </a:t>
            </a:r>
          </a:p>
          <a:p>
            <a:pPr marL="285750" indent="-285750">
              <a:buFontTx/>
              <a:buChar char="-"/>
            </a:pPr>
            <a:r>
              <a:rPr lang="en-US" sz="2800" dirty="0"/>
              <a:t>Use your own data</a:t>
            </a:r>
          </a:p>
          <a:p>
            <a:pPr marL="285750" indent="-285750">
              <a:buFontTx/>
              <a:buChar char="-"/>
            </a:pPr>
            <a:r>
              <a:rPr lang="en-US" sz="2800" dirty="0"/>
              <a:t>Simple command</a:t>
            </a:r>
          </a:p>
        </p:txBody>
      </p:sp>
      <p:pic>
        <p:nvPicPr>
          <p:cNvPr id="4" name="Google Shape;399;p57">
            <a:extLst>
              <a:ext uri="{FF2B5EF4-FFF2-40B4-BE49-F238E27FC236}">
                <a16:creationId xmlns:a16="http://schemas.microsoft.com/office/drawing/2014/main" id="{37DC1589-0F87-D592-04E6-C42770C1D41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4804" y="3394953"/>
            <a:ext cx="6692473" cy="330393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110586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E62642-10EC-F530-8A24-065E567DA9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C839AEA-1D40-1506-2BCD-B2332A6744AF}"/>
              </a:ext>
            </a:extLst>
          </p:cNvPr>
          <p:cNvSpPr txBox="1"/>
          <p:nvPr/>
        </p:nvSpPr>
        <p:spPr>
          <a:xfrm>
            <a:off x="2725535" y="1023912"/>
            <a:ext cx="35672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 err="1"/>
              <a:t>Langchain</a:t>
            </a:r>
            <a:r>
              <a:rPr lang="en-US" sz="2800" b="1" dirty="0"/>
              <a:t> Models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677377-CB87-EC86-CF82-5326256EC735}"/>
              </a:ext>
            </a:extLst>
          </p:cNvPr>
          <p:cNvSpPr txBox="1"/>
          <p:nvPr/>
        </p:nvSpPr>
        <p:spPr>
          <a:xfrm>
            <a:off x="847898" y="2119745"/>
            <a:ext cx="1073002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800" dirty="0"/>
              <a:t>Open-source tool framework to build application with LLMs</a:t>
            </a:r>
          </a:p>
          <a:p>
            <a:pPr marL="285750" indent="-285750">
              <a:buFontTx/>
              <a:buChar char="-"/>
            </a:pPr>
            <a:r>
              <a:rPr lang="en-US" sz="2800" dirty="0"/>
              <a:t>Chain construction: combine multiple LLMs call and operate into pipeline:</a:t>
            </a:r>
          </a:p>
          <a:p>
            <a:pPr marL="742950" lvl="1" indent="-285750">
              <a:buFontTx/>
              <a:buChar char="-"/>
            </a:pPr>
            <a:r>
              <a:rPr lang="en-US" sz="2800" dirty="0" err="1"/>
              <a:t>i.e</a:t>
            </a:r>
            <a:r>
              <a:rPr lang="en-US" sz="2800" dirty="0"/>
              <a:t>: retrieve data =&gt; summarize =&gt; answer</a:t>
            </a:r>
          </a:p>
          <a:p>
            <a:pPr marL="285750" indent="-285750">
              <a:buFontTx/>
              <a:buChar char="-"/>
            </a:pPr>
            <a:r>
              <a:rPr lang="en-US" sz="2800" dirty="0"/>
              <a:t>Memory support in conversational workflow</a:t>
            </a:r>
          </a:p>
          <a:p>
            <a:pPr marL="285750" indent="-285750">
              <a:buFontTx/>
              <a:buChar char="-"/>
            </a:pPr>
            <a:r>
              <a:rPr lang="en-US" sz="2800" dirty="0"/>
              <a:t>Support API call (OpenAI API)</a:t>
            </a:r>
          </a:p>
          <a:p>
            <a:pPr marL="285750" indent="-285750">
              <a:buFontTx/>
              <a:buChar char="-"/>
            </a:pPr>
            <a:r>
              <a:rPr lang="en-US" sz="2800" dirty="0"/>
              <a:t>Incorporate: PDF parsing, </a:t>
            </a:r>
            <a:r>
              <a:rPr lang="en-US" sz="2800" dirty="0" err="1"/>
              <a:t>Webscraping</a:t>
            </a:r>
            <a:r>
              <a:rPr lang="en-US" sz="2800" dirty="0"/>
              <a:t>, Database connection</a:t>
            </a:r>
          </a:p>
          <a:p>
            <a:pPr marL="285750" indent="-285750">
              <a:buFontTx/>
              <a:buChar char="-"/>
            </a:pPr>
            <a:r>
              <a:rPr lang="en-US" sz="2800" dirty="0"/>
              <a:t>Multimodal file: text, word, pdf, audio, videos, images</a:t>
            </a:r>
          </a:p>
        </p:txBody>
      </p:sp>
      <p:pic>
        <p:nvPicPr>
          <p:cNvPr id="6" name="Picture 2" descr="LangChain - Partner Ecosystem | MongoDB">
            <a:extLst>
              <a:ext uri="{FF2B5EF4-FFF2-40B4-BE49-F238E27FC236}">
                <a16:creationId xmlns:a16="http://schemas.microsoft.com/office/drawing/2014/main" id="{FE74F690-16D3-E185-E97F-91C66BE5C7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234" b="37656"/>
          <a:stretch/>
        </p:blipFill>
        <p:spPr bwMode="auto">
          <a:xfrm>
            <a:off x="7111123" y="933063"/>
            <a:ext cx="3137708" cy="756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9944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8AEC13-D433-B517-7791-87EAA168DD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9EDDE2-5B63-BFA7-1BFF-C9AC863B56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Open-source Python library that allows developers to quickly create user interfaces (GUIs) for machine learning models, APIs, or any Python function. </a:t>
            </a:r>
          </a:p>
          <a:p>
            <a:r>
              <a:rPr lang="en-US" dirty="0"/>
              <a:t>Popular and run on different platform: local PC, HPC, Cloud</a:t>
            </a:r>
          </a:p>
          <a:p>
            <a:r>
              <a:rPr lang="en-US" dirty="0"/>
              <a:t>Many popular model utilized Gradio, such as the famous Stable Diffusion model A1111, Dall-E mini, Llama-Factory</a:t>
            </a:r>
          </a:p>
        </p:txBody>
      </p:sp>
    </p:spTree>
    <p:extLst>
      <p:ext uri="{BB962C8B-B14F-4D97-AF65-F5344CB8AC3E}">
        <p14:creationId xmlns:p14="http://schemas.microsoft.com/office/powerpoint/2010/main" val="219548699"/>
      </p:ext>
    </p:extLst>
  </p:cSld>
  <p:clrMapOvr>
    <a:masterClrMapping/>
  </p:clrMapOvr>
</p:sld>
</file>

<file path=ppt/theme/theme1.xml><?xml version="1.0" encoding="utf-8"?>
<a:theme xmlns:a="http://schemas.openxmlformats.org/drawingml/2006/main" name="VanillaVTI">
  <a:themeElements>
    <a:clrScheme name="Vanilla">
      <a:dk1>
        <a:sysClr val="windowText" lastClr="000000"/>
      </a:dk1>
      <a:lt1>
        <a:sysClr val="window" lastClr="FFFFFF"/>
      </a:lt1>
      <a:dk2>
        <a:srgbClr val="2C3932"/>
      </a:dk2>
      <a:lt2>
        <a:srgbClr val="FDF6EA"/>
      </a:lt2>
      <a:accent1>
        <a:srgbClr val="169C9A"/>
      </a:accent1>
      <a:accent2>
        <a:srgbClr val="FA9A42"/>
      </a:accent2>
      <a:accent3>
        <a:srgbClr val="E15C3D"/>
      </a:accent3>
      <a:accent4>
        <a:srgbClr val="E78A67"/>
      </a:accent4>
      <a:accent5>
        <a:srgbClr val="A74B40"/>
      </a:accent5>
      <a:accent6>
        <a:srgbClr val="3D9072"/>
      </a:accent6>
      <a:hlink>
        <a:srgbClr val="169C9A"/>
      </a:hlink>
      <a:folHlink>
        <a:srgbClr val="E15C3D"/>
      </a:folHlink>
    </a:clrScheme>
    <a:fontScheme name="Neue Haas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nillaVTI" id="{54D376C6-1C9B-4C6B-8F3C-483BB307BB05}" vid="{7690D8A9-C071-45EF-BA7A-F7FA9779B11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1680</TotalTime>
  <Words>690</Words>
  <Application>Microsoft Macintosh PowerPoint</Application>
  <PresentationFormat>Widescreen</PresentationFormat>
  <Paragraphs>74</Paragraphs>
  <Slides>14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Aptos</vt:lpstr>
      <vt:lpstr>Archivo</vt:lpstr>
      <vt:lpstr>Archivo SemiBold</vt:lpstr>
      <vt:lpstr>Arial</vt:lpstr>
      <vt:lpstr>IBM Plex Serif</vt:lpstr>
      <vt:lpstr>Neue Haas Grotesk Text Pro</vt:lpstr>
      <vt:lpstr>VanillaVTI</vt:lpstr>
      <vt:lpstr>MSDS 7335 Final Project Summer 2025</vt:lpstr>
      <vt:lpstr>Cursor</vt:lpstr>
      <vt:lpstr>PowerPoint Presentation</vt:lpstr>
      <vt:lpstr>PowerPoint Presentation</vt:lpstr>
      <vt:lpstr>End to End workflow with Cursor.com Demonstration</vt:lpstr>
      <vt:lpstr>PowerPoint Presentation</vt:lpstr>
      <vt:lpstr>PowerPoint Presentation</vt:lpstr>
      <vt:lpstr>PowerPoint Presentation</vt:lpstr>
      <vt:lpstr>Gradio</vt:lpstr>
      <vt:lpstr>Why RAG</vt:lpstr>
      <vt:lpstr>PowerPoint Presentation</vt:lpstr>
      <vt:lpstr>Prompts:</vt:lpstr>
      <vt:lpstr>Prompts:</vt:lpstr>
      <vt:lpstr>Demonstration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Vu, Tue</dc:creator>
  <cp:lastModifiedBy>Vu, Tue</cp:lastModifiedBy>
  <cp:revision>16</cp:revision>
  <dcterms:created xsi:type="dcterms:W3CDTF">2025-08-02T16:33:17Z</dcterms:created>
  <dcterms:modified xsi:type="dcterms:W3CDTF">2025-08-03T20:34:45Z</dcterms:modified>
</cp:coreProperties>
</file>